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Raleway Medium" panose="020F0502020204030204" pitchFamily="2" charset="0"/>
      <p:regular r:id="rId10"/>
    </p:embeddedFont>
    <p:embeddedFont>
      <p:font typeface="Raleway Semi-Bold"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2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19200" y="3142433"/>
            <a:ext cx="8380612" cy="3459100"/>
          </a:xfrm>
          <a:prstGeom prst="rect">
            <a:avLst/>
          </a:prstGeom>
        </p:spPr>
        <p:txBody>
          <a:bodyPr lIns="0" tIns="0" rIns="0" bIns="0" rtlCol="0" anchor="t">
            <a:spAutoFit/>
          </a:bodyPr>
          <a:lstStyle/>
          <a:p>
            <a:pPr marL="0" lvl="1" indent="0" algn="l">
              <a:lnSpc>
                <a:spcPts val="13086"/>
              </a:lnSpc>
            </a:pPr>
            <a:r>
              <a:rPr lang="en-US" sz="14540" b="1" spc="-668">
                <a:solidFill>
                  <a:srgbClr val="00694C"/>
                </a:solidFill>
                <a:latin typeface="Raleway Medium"/>
                <a:ea typeface="Raleway Medium"/>
                <a:cs typeface="Raleway Medium"/>
                <a:sym typeface="Raleway Medium"/>
              </a:rPr>
              <a:t>Analysis of OLA</a:t>
            </a:r>
          </a:p>
        </p:txBody>
      </p:sp>
      <p:sp>
        <p:nvSpPr>
          <p:cNvPr id="5" name="TextBox 5"/>
          <p:cNvSpPr txBox="1"/>
          <p:nvPr/>
        </p:nvSpPr>
        <p:spPr>
          <a:xfrm>
            <a:off x="1219200" y="6611167"/>
            <a:ext cx="9179504" cy="752475"/>
          </a:xfrm>
          <a:prstGeom prst="rect">
            <a:avLst/>
          </a:prstGeom>
        </p:spPr>
        <p:txBody>
          <a:bodyPr lIns="0" tIns="0" rIns="0" bIns="0" rtlCol="0" anchor="t">
            <a:spAutoFit/>
          </a:bodyPr>
          <a:lstStyle/>
          <a:p>
            <a:pPr marL="0" lvl="1" indent="0" algn="l">
              <a:lnSpc>
                <a:spcPts val="5400"/>
              </a:lnSpc>
            </a:pPr>
            <a:r>
              <a:rPr lang="en-US" sz="6000" b="1" spc="-276">
                <a:solidFill>
                  <a:srgbClr val="00694C"/>
                </a:solidFill>
                <a:latin typeface="Raleway Medium"/>
                <a:ea typeface="Raleway Medium"/>
                <a:cs typeface="Raleway Medium"/>
                <a:sym typeface="Raleway Medium"/>
              </a:rPr>
              <a:t>Trends and challenges</a:t>
            </a:r>
          </a:p>
        </p:txBody>
      </p:sp>
      <p:sp>
        <p:nvSpPr>
          <p:cNvPr id="6" name="TextBox 6"/>
          <p:cNvSpPr txBox="1"/>
          <p:nvPr/>
        </p:nvSpPr>
        <p:spPr>
          <a:xfrm>
            <a:off x="1219200" y="1104900"/>
            <a:ext cx="9179504" cy="381003"/>
          </a:xfrm>
          <a:prstGeom prst="rect">
            <a:avLst/>
          </a:prstGeom>
        </p:spPr>
        <p:txBody>
          <a:bodyPr lIns="0" tIns="0" rIns="0" bIns="0" rtlCol="0" anchor="t">
            <a:spAutoFit/>
          </a:bodyPr>
          <a:lstStyle/>
          <a:p>
            <a:pPr marL="0" lvl="1" indent="0" algn="l">
              <a:lnSpc>
                <a:spcPts val="2700"/>
              </a:lnSpc>
            </a:pPr>
            <a:r>
              <a:rPr lang="en-US" sz="3000" b="1" spc="-138">
                <a:solidFill>
                  <a:srgbClr val="00694C"/>
                </a:solidFill>
                <a:latin typeface="Raleway Medium"/>
                <a:ea typeface="Raleway Medium"/>
                <a:cs typeface="Raleway Medium"/>
                <a:sym typeface="Raleway Medium"/>
              </a:rPr>
              <a:t>Presented by Shreeji Jansari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EC46A"/>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200" y="2075229"/>
            <a:ext cx="7924800" cy="3535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Introduction to results analysis</a:t>
            </a:r>
          </a:p>
        </p:txBody>
      </p:sp>
      <p:sp>
        <p:nvSpPr>
          <p:cNvPr id="4" name="TextBox 4"/>
          <p:cNvSpPr txBox="1"/>
          <p:nvPr/>
        </p:nvSpPr>
        <p:spPr>
          <a:xfrm>
            <a:off x="1219200" y="5762577"/>
            <a:ext cx="7635008" cy="3115945"/>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This document presents a comprehensive analysis of Ola ride data sourced from Kaggle. The objective is to understand booking patterns, ride performance, cancellations, payment preferences, and customer ratings. Data was cleaned, transformed, and analyzed using Power Query and visualized through an analytical dashboard.</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EC46A"/>
        </a:solidFill>
        <a:effectLst/>
      </p:bgPr>
    </p:bg>
    <p:spTree>
      <p:nvGrpSpPr>
        <p:cNvPr id="1" name=""/>
        <p:cNvGrpSpPr/>
        <p:nvPr/>
      </p:nvGrpSpPr>
      <p:grpSpPr>
        <a:xfrm>
          <a:off x="0" y="0"/>
          <a:ext cx="0" cy="0"/>
          <a:chOff x="0" y="0"/>
          <a:chExt cx="0" cy="0"/>
        </a:xfrm>
      </p:grpSpPr>
      <p:sp>
        <p:nvSpPr>
          <p:cNvPr id="2" name="TextBox 2"/>
          <p:cNvSpPr txBox="1"/>
          <p:nvPr/>
        </p:nvSpPr>
        <p:spPr>
          <a:xfrm>
            <a:off x="1219200" y="2075229"/>
            <a:ext cx="7924800" cy="3535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Highest Booking Locations</a:t>
            </a:r>
          </a:p>
        </p:txBody>
      </p:sp>
      <p:sp>
        <p:nvSpPr>
          <p:cNvPr id="3" name="TextBox 3"/>
          <p:cNvSpPr txBox="1"/>
          <p:nvPr/>
        </p:nvSpPr>
        <p:spPr>
          <a:xfrm>
            <a:off x="1219200" y="5762577"/>
            <a:ext cx="7635008" cy="2334895"/>
          </a:xfrm>
          <a:prstGeom prst="rect">
            <a:avLst/>
          </a:prstGeom>
        </p:spPr>
        <p:txBody>
          <a:bodyPr lIns="0" tIns="0" rIns="0" bIns="0" rtlCol="0" anchor="t">
            <a:spAutoFit/>
          </a:bodyPr>
          <a:lstStyle/>
          <a:p>
            <a:pPr algn="l">
              <a:lnSpc>
                <a:spcPts val="3080"/>
              </a:lnSpc>
            </a:pPr>
            <a:r>
              <a:rPr lang="en-US" sz="2200" b="1">
                <a:solidFill>
                  <a:srgbClr val="00694C"/>
                </a:solidFill>
                <a:latin typeface="Raleway Semi-Bold"/>
                <a:ea typeface="Raleway Semi-Bold"/>
                <a:cs typeface="Raleway Semi-Bold"/>
                <a:sym typeface="Raleway Semi-Bold"/>
              </a:rPr>
              <a:t>Top 5 loctions With Maximum Ride Bookings</a:t>
            </a:r>
          </a:p>
          <a:p>
            <a:pPr algn="l">
              <a:lnSpc>
                <a:spcPts val="3080"/>
              </a:lnSpc>
            </a:pPr>
            <a:r>
              <a:rPr lang="en-US" sz="2200" b="1">
                <a:solidFill>
                  <a:srgbClr val="00694C"/>
                </a:solidFill>
                <a:latin typeface="Raleway Semi-Bold"/>
                <a:ea typeface="Raleway Semi-Bold"/>
                <a:cs typeface="Raleway Semi-Bold"/>
                <a:sym typeface="Raleway Semi-Bold"/>
              </a:rPr>
              <a:t>1.RT Nagar </a:t>
            </a:r>
          </a:p>
          <a:p>
            <a:pPr algn="l">
              <a:lnSpc>
                <a:spcPts val="3080"/>
              </a:lnSpc>
            </a:pPr>
            <a:r>
              <a:rPr lang="en-US" sz="2200" b="1">
                <a:solidFill>
                  <a:srgbClr val="00694C"/>
                </a:solidFill>
                <a:latin typeface="Raleway Semi-Bold"/>
                <a:ea typeface="Raleway Semi-Bold"/>
                <a:cs typeface="Raleway Semi-Bold"/>
                <a:sym typeface="Raleway Semi-Bold"/>
              </a:rPr>
              <a:t>2. Banashankari </a:t>
            </a:r>
          </a:p>
          <a:p>
            <a:pPr algn="l">
              <a:lnSpc>
                <a:spcPts val="3080"/>
              </a:lnSpc>
            </a:pPr>
            <a:r>
              <a:rPr lang="en-US" sz="2200" b="1">
                <a:solidFill>
                  <a:srgbClr val="00694C"/>
                </a:solidFill>
                <a:latin typeface="Raleway Semi-Bold"/>
                <a:ea typeface="Raleway Semi-Bold"/>
                <a:cs typeface="Raleway Semi-Bold"/>
                <a:sym typeface="Raleway Semi-Bold"/>
              </a:rPr>
              <a:t>3. Nagavara </a:t>
            </a:r>
          </a:p>
          <a:p>
            <a:pPr algn="l">
              <a:lnSpc>
                <a:spcPts val="3080"/>
              </a:lnSpc>
            </a:pPr>
            <a:r>
              <a:rPr lang="en-US" sz="2200" b="1">
                <a:solidFill>
                  <a:srgbClr val="00694C"/>
                </a:solidFill>
                <a:latin typeface="Raleway Semi-Bold"/>
                <a:ea typeface="Raleway Semi-Bold"/>
                <a:cs typeface="Raleway Semi-Bold"/>
                <a:sym typeface="Raleway Semi-Bold"/>
              </a:rPr>
              <a:t>4. Yelahanka  </a:t>
            </a:r>
          </a:p>
          <a:p>
            <a:pPr algn="l">
              <a:lnSpc>
                <a:spcPts val="3080"/>
              </a:lnSpc>
              <a:spcBef>
                <a:spcPct val="0"/>
              </a:spcBef>
            </a:pPr>
            <a:r>
              <a:rPr lang="en-US" sz="2200" b="1">
                <a:solidFill>
                  <a:srgbClr val="00694C"/>
                </a:solidFill>
                <a:latin typeface="Raleway Semi-Bold"/>
                <a:ea typeface="Raleway Semi-Bold"/>
                <a:cs typeface="Raleway Semi-Bold"/>
                <a:sym typeface="Raleway Semi-Bold"/>
              </a:rPr>
              <a:t>5.Fraser Town </a:t>
            </a:r>
          </a:p>
        </p:txBody>
      </p:sp>
      <p:pic>
        <p:nvPicPr>
          <p:cNvPr id="4" name="Picture 4"/>
          <p:cNvPicPr>
            <a:picLocks noChangeAspect="1"/>
          </p:cNvPicPr>
          <p:nvPr/>
        </p:nvPicPr>
        <p:blipFill>
          <a:blip r:embed="rId2"/>
          <a:stretch>
            <a:fillRect/>
          </a:stretch>
        </p:blipFill>
        <p:spPr>
          <a:xfrm>
            <a:off x="9260193" y="975881"/>
            <a:ext cx="8539631" cy="8340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EC46A"/>
        </a:solidFill>
        <a:effectLst/>
      </p:bgPr>
    </p:bg>
    <p:spTree>
      <p:nvGrpSpPr>
        <p:cNvPr id="1" name=""/>
        <p:cNvGrpSpPr/>
        <p:nvPr/>
      </p:nvGrpSpPr>
      <p:grpSpPr>
        <a:xfrm>
          <a:off x="0" y="0"/>
          <a:ext cx="0" cy="0"/>
          <a:chOff x="0" y="0"/>
          <a:chExt cx="0" cy="0"/>
        </a:xfrm>
      </p:grpSpPr>
      <p:sp>
        <p:nvSpPr>
          <p:cNvPr id="2" name="TextBox 2"/>
          <p:cNvSpPr txBox="1"/>
          <p:nvPr/>
        </p:nvSpPr>
        <p:spPr>
          <a:xfrm>
            <a:off x="1219200" y="2019031"/>
            <a:ext cx="7223569" cy="3129916"/>
          </a:xfrm>
          <a:prstGeom prst="rect">
            <a:avLst/>
          </a:prstGeom>
        </p:spPr>
        <p:txBody>
          <a:bodyPr lIns="0" tIns="0" rIns="0" bIns="0" rtlCol="0" anchor="t">
            <a:spAutoFit/>
          </a:bodyPr>
          <a:lstStyle/>
          <a:p>
            <a:pPr marL="0" lvl="1" indent="0" algn="l">
              <a:lnSpc>
                <a:spcPts val="8010"/>
              </a:lnSpc>
            </a:pPr>
            <a:r>
              <a:rPr lang="en-US" sz="8900" b="1" spc="-409">
                <a:solidFill>
                  <a:srgbClr val="00694C"/>
                </a:solidFill>
                <a:latin typeface="Raleway Medium"/>
                <a:ea typeface="Raleway Medium"/>
                <a:cs typeface="Raleway Medium"/>
                <a:sym typeface="Raleway Medium"/>
              </a:rPr>
              <a:t>Payment Mode Distrubution</a:t>
            </a:r>
          </a:p>
        </p:txBody>
      </p:sp>
      <p:sp>
        <p:nvSpPr>
          <p:cNvPr id="3" name="TextBox 3"/>
          <p:cNvSpPr txBox="1"/>
          <p:nvPr/>
        </p:nvSpPr>
        <p:spPr>
          <a:xfrm>
            <a:off x="1219200" y="6104294"/>
            <a:ext cx="6140551" cy="1931034"/>
          </a:xfrm>
          <a:prstGeom prst="rect">
            <a:avLst/>
          </a:prstGeom>
        </p:spPr>
        <p:txBody>
          <a:bodyPr lIns="0" tIns="0" rIns="0" bIns="0" rtlCol="0" anchor="t">
            <a:spAutoFit/>
          </a:bodyPr>
          <a:lstStyle/>
          <a:p>
            <a:pPr algn="l">
              <a:lnSpc>
                <a:spcPts val="2240"/>
              </a:lnSpc>
              <a:spcBef>
                <a:spcPct val="0"/>
              </a:spcBef>
            </a:pPr>
            <a:r>
              <a:rPr lang="en-US" sz="1600" b="1">
                <a:solidFill>
                  <a:srgbClr val="00694C"/>
                </a:solidFill>
                <a:latin typeface="Raleway Semi-Bold"/>
                <a:ea typeface="Raleway Semi-Bold"/>
                <a:cs typeface="Raleway Semi-Bold"/>
                <a:sym typeface="Raleway Semi-Bold"/>
              </a:rPr>
              <a:t>Payment trends showing strong cash &amp; UPI usage for 25th July</a:t>
            </a:r>
          </a:p>
          <a:p>
            <a:pPr algn="l">
              <a:lnSpc>
                <a:spcPts val="2240"/>
              </a:lnSpc>
              <a:spcBef>
                <a:spcPct val="0"/>
              </a:spcBef>
            </a:pPr>
            <a:endParaRPr lang="en-US" sz="1600" b="1">
              <a:solidFill>
                <a:srgbClr val="00694C"/>
              </a:solidFill>
              <a:latin typeface="Raleway Semi-Bold"/>
              <a:ea typeface="Raleway Semi-Bold"/>
              <a:cs typeface="Raleway Semi-Bold"/>
              <a:sym typeface="Raleway Semi-Bold"/>
            </a:endParaRPr>
          </a:p>
          <a:p>
            <a:pPr marL="345444" lvl="1" indent="-172722" algn="l">
              <a:lnSpc>
                <a:spcPts val="2240"/>
              </a:lnSpc>
              <a:spcBef>
                <a:spcPct val="0"/>
              </a:spcBef>
              <a:buFont typeface="Arial"/>
              <a:buChar char="•"/>
            </a:pPr>
            <a:r>
              <a:rPr lang="en-US" sz="1600" b="1">
                <a:solidFill>
                  <a:srgbClr val="00694C"/>
                </a:solidFill>
                <a:latin typeface="Raleway Semi-Bold"/>
                <a:ea typeface="Raleway Semi-Bold"/>
                <a:cs typeface="Raleway Semi-Bold"/>
                <a:sym typeface="Raleway Semi-Bold"/>
              </a:rPr>
              <a:t>Cash remains the dominant payment mode.</a:t>
            </a:r>
          </a:p>
          <a:p>
            <a:pPr marL="345444" lvl="1" indent="-172722" algn="l">
              <a:lnSpc>
                <a:spcPts val="2240"/>
              </a:lnSpc>
              <a:spcBef>
                <a:spcPct val="0"/>
              </a:spcBef>
              <a:buFont typeface="Arial"/>
              <a:buChar char="•"/>
            </a:pPr>
            <a:r>
              <a:rPr lang="en-US" sz="1600" b="1">
                <a:solidFill>
                  <a:srgbClr val="00694C"/>
                </a:solidFill>
                <a:latin typeface="Raleway Semi-Bold"/>
                <a:ea typeface="Raleway Semi-Bold"/>
                <a:cs typeface="Raleway Semi-Bold"/>
                <a:sym typeface="Raleway Semi-Bold"/>
              </a:rPr>
              <a:t>UPI usage is high (40.46%), showing strong adoption of digital payments.</a:t>
            </a:r>
          </a:p>
          <a:p>
            <a:pPr marL="345444" lvl="1" indent="-172722" algn="l">
              <a:lnSpc>
                <a:spcPts val="2240"/>
              </a:lnSpc>
              <a:spcBef>
                <a:spcPct val="0"/>
              </a:spcBef>
              <a:buFont typeface="Arial"/>
              <a:buChar char="•"/>
            </a:pPr>
            <a:r>
              <a:rPr lang="en-US" sz="1600" b="1">
                <a:solidFill>
                  <a:srgbClr val="00694C"/>
                </a:solidFill>
                <a:latin typeface="Raleway Semi-Bold"/>
                <a:ea typeface="Raleway Semi-Bold"/>
                <a:cs typeface="Raleway Semi-Bold"/>
                <a:sym typeface="Raleway Semi-Bold"/>
              </a:rPr>
              <a:t>Card payments are extremely low — a potential area for improvement</a:t>
            </a:r>
          </a:p>
        </p:txBody>
      </p:sp>
      <p:pic>
        <p:nvPicPr>
          <p:cNvPr id="4" name="Picture 4"/>
          <p:cNvPicPr>
            <a:picLocks noChangeAspect="1"/>
          </p:cNvPicPr>
          <p:nvPr/>
        </p:nvPicPr>
        <p:blipFill>
          <a:blip r:embed="rId2"/>
          <a:stretch>
            <a:fillRect/>
          </a:stretch>
        </p:blipFill>
        <p:spPr>
          <a:xfrm>
            <a:off x="9775475" y="1314608"/>
            <a:ext cx="7657784" cy="76577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EC46A"/>
        </a:solidFill>
        <a:effectLst/>
      </p:bgPr>
    </p:bg>
    <p:spTree>
      <p:nvGrpSpPr>
        <p:cNvPr id="1" name=""/>
        <p:cNvGrpSpPr/>
        <p:nvPr/>
      </p:nvGrpSpPr>
      <p:grpSpPr>
        <a:xfrm>
          <a:off x="0" y="0"/>
          <a:ext cx="0" cy="0"/>
          <a:chOff x="0" y="0"/>
          <a:chExt cx="0" cy="0"/>
        </a:xfrm>
      </p:grpSpPr>
      <p:sp>
        <p:nvSpPr>
          <p:cNvPr id="2" name="TextBox 2"/>
          <p:cNvSpPr txBox="1"/>
          <p:nvPr/>
        </p:nvSpPr>
        <p:spPr>
          <a:xfrm>
            <a:off x="2111691" y="753620"/>
            <a:ext cx="14797967" cy="2204741"/>
          </a:xfrm>
          <a:prstGeom prst="rect">
            <a:avLst/>
          </a:prstGeom>
        </p:spPr>
        <p:txBody>
          <a:bodyPr lIns="0" tIns="0" rIns="0" bIns="0" rtlCol="0" anchor="t">
            <a:spAutoFit/>
          </a:bodyPr>
          <a:lstStyle/>
          <a:p>
            <a:pPr algn="ctr">
              <a:lnSpc>
                <a:spcPts val="8337"/>
              </a:lnSpc>
            </a:pPr>
            <a:r>
              <a:rPr lang="en-US" sz="9263" b="1" spc="-426">
                <a:solidFill>
                  <a:srgbClr val="FBF6F1"/>
                </a:solidFill>
                <a:latin typeface="Raleway Medium"/>
                <a:ea typeface="Raleway Medium"/>
                <a:cs typeface="Raleway Medium"/>
                <a:sym typeface="Raleway Medium"/>
              </a:rPr>
              <a:t>Customer Ride Cancellations</a:t>
            </a:r>
          </a:p>
          <a:p>
            <a:pPr marL="0" lvl="1" indent="0" algn="ctr">
              <a:lnSpc>
                <a:spcPts val="8337"/>
              </a:lnSpc>
            </a:pPr>
            <a:endParaRPr lang="en-US" sz="9263" b="1" spc="-426">
              <a:solidFill>
                <a:srgbClr val="FBF6F1"/>
              </a:solidFill>
              <a:latin typeface="Raleway Medium"/>
              <a:ea typeface="Raleway Medium"/>
              <a:cs typeface="Raleway Medium"/>
              <a:sym typeface="Raleway Medium"/>
            </a:endParaRPr>
          </a:p>
        </p:txBody>
      </p:sp>
      <p:grpSp>
        <p:nvGrpSpPr>
          <p:cNvPr id="3" name="Group 3"/>
          <p:cNvGrpSpPr/>
          <p:nvPr/>
        </p:nvGrpSpPr>
        <p:grpSpPr>
          <a:xfrm>
            <a:off x="9247395" y="2958361"/>
            <a:ext cx="6253164" cy="5841351"/>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sp>
        <p:sp>
          <p:nvSpPr>
            <p:cNvPr id="5" name="TextBox 5"/>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787441" y="2958361"/>
            <a:ext cx="6253164" cy="5841351"/>
            <a:chOff x="0" y="0"/>
            <a:chExt cx="1394172" cy="1302357"/>
          </a:xfrm>
        </p:grpSpPr>
        <p:sp>
          <p:nvSpPr>
            <p:cNvPr id="7" name="Freeform 7"/>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3729401" y="4141106"/>
            <a:ext cx="4369245" cy="695325"/>
          </a:xfrm>
          <a:prstGeom prst="rect">
            <a:avLst/>
          </a:prstGeom>
        </p:spPr>
        <p:txBody>
          <a:bodyPr lIns="0" tIns="0" rIns="0" bIns="0" rtlCol="0" anchor="t">
            <a:spAutoFit/>
          </a:bodyPr>
          <a:lstStyle/>
          <a:p>
            <a:pPr marL="0" lvl="1" indent="0" algn="ctr">
              <a:lnSpc>
                <a:spcPts val="4950"/>
              </a:lnSpc>
            </a:pPr>
            <a:r>
              <a:rPr lang="en-US" sz="5500" b="1" spc="-253">
                <a:solidFill>
                  <a:srgbClr val="00694C"/>
                </a:solidFill>
                <a:latin typeface="Raleway Medium"/>
                <a:ea typeface="Raleway Medium"/>
                <a:cs typeface="Raleway Medium"/>
                <a:sym typeface="Raleway Medium"/>
              </a:rPr>
              <a:t>Bikes &amp; eBikes </a:t>
            </a:r>
          </a:p>
        </p:txBody>
      </p:sp>
      <p:sp>
        <p:nvSpPr>
          <p:cNvPr id="10" name="TextBox 10"/>
          <p:cNvSpPr txBox="1"/>
          <p:nvPr/>
        </p:nvSpPr>
        <p:spPr>
          <a:xfrm>
            <a:off x="10357872" y="3493406"/>
            <a:ext cx="3413415" cy="1650094"/>
          </a:xfrm>
          <a:prstGeom prst="rect">
            <a:avLst/>
          </a:prstGeom>
        </p:spPr>
        <p:txBody>
          <a:bodyPr lIns="0" tIns="0" rIns="0" bIns="0" rtlCol="0" anchor="t">
            <a:spAutoFit/>
          </a:bodyPr>
          <a:lstStyle/>
          <a:p>
            <a:pPr marL="0" lvl="1" indent="0" algn="ctr">
              <a:lnSpc>
                <a:spcPts val="4190"/>
              </a:lnSpc>
            </a:pPr>
            <a:r>
              <a:rPr lang="en-US" sz="4655" b="1" spc="-214">
                <a:solidFill>
                  <a:srgbClr val="00694C"/>
                </a:solidFill>
                <a:latin typeface="Raleway Medium"/>
                <a:ea typeface="Raleway Medium"/>
                <a:cs typeface="Raleway Medium"/>
                <a:sym typeface="Raleway Medium"/>
              </a:rPr>
              <a:t>Sedan and premium rides</a:t>
            </a:r>
          </a:p>
        </p:txBody>
      </p:sp>
      <p:sp>
        <p:nvSpPr>
          <p:cNvPr id="11" name="TextBox 11"/>
          <p:cNvSpPr txBox="1"/>
          <p:nvPr/>
        </p:nvSpPr>
        <p:spPr>
          <a:xfrm>
            <a:off x="3495243" y="5471860"/>
            <a:ext cx="4837561" cy="2230998"/>
          </a:xfrm>
          <a:prstGeom prst="rect">
            <a:avLst/>
          </a:prstGeom>
        </p:spPr>
        <p:txBody>
          <a:bodyPr lIns="0" tIns="0" rIns="0" bIns="0" rtlCol="0" anchor="t">
            <a:spAutoFit/>
          </a:bodyPr>
          <a:lstStyle/>
          <a:p>
            <a:pPr marL="459077" lvl="1" indent="-229539" algn="just">
              <a:lnSpc>
                <a:spcPts val="2976"/>
              </a:lnSpc>
              <a:buFont typeface="Arial"/>
              <a:buChar char="•"/>
            </a:pPr>
            <a:r>
              <a:rPr lang="en-US" sz="2126" b="1">
                <a:solidFill>
                  <a:srgbClr val="00694C"/>
                </a:solidFill>
                <a:latin typeface="Raleway Semi-Bold"/>
                <a:ea typeface="Raleway Semi-Bold"/>
                <a:cs typeface="Raleway Semi-Bold"/>
                <a:sym typeface="Raleway Semi-Bold"/>
              </a:rPr>
              <a:t>Bikes &amp; eBikes have the highest cancellations, likely due to:</a:t>
            </a:r>
          </a:p>
          <a:p>
            <a:pPr marL="918155" lvl="2" indent="-306052" algn="just">
              <a:lnSpc>
                <a:spcPts val="2976"/>
              </a:lnSpc>
              <a:buFont typeface="Arial"/>
              <a:buChar char="⚬"/>
            </a:pPr>
            <a:r>
              <a:rPr lang="en-US" sz="2126" b="1">
                <a:solidFill>
                  <a:srgbClr val="00694C"/>
                </a:solidFill>
                <a:latin typeface="Raleway Semi-Bold"/>
                <a:ea typeface="Raleway Semi-Bold"/>
                <a:cs typeface="Raleway Semi-Bold"/>
                <a:sym typeface="Raleway Semi-Bold"/>
              </a:rPr>
              <a:t>Weather issues</a:t>
            </a:r>
          </a:p>
          <a:p>
            <a:pPr marL="918155" lvl="2" indent="-306052" algn="just">
              <a:lnSpc>
                <a:spcPts val="2976"/>
              </a:lnSpc>
              <a:buFont typeface="Arial"/>
              <a:buChar char="⚬"/>
            </a:pPr>
            <a:r>
              <a:rPr lang="en-US" sz="2126" b="1">
                <a:solidFill>
                  <a:srgbClr val="00694C"/>
                </a:solidFill>
                <a:latin typeface="Raleway Semi-Bold"/>
                <a:ea typeface="Raleway Semi-Bold"/>
                <a:cs typeface="Raleway Semi-Bold"/>
                <a:sym typeface="Raleway Semi-Bold"/>
              </a:rPr>
              <a:t>Rider comfort concerns</a:t>
            </a:r>
          </a:p>
          <a:p>
            <a:pPr marL="918155" lvl="2" indent="-306052" algn="just">
              <a:lnSpc>
                <a:spcPts val="2976"/>
              </a:lnSpc>
              <a:buFont typeface="Arial"/>
              <a:buChar char="⚬"/>
            </a:pPr>
            <a:r>
              <a:rPr lang="en-US" sz="2126" b="1">
                <a:solidFill>
                  <a:srgbClr val="00694C"/>
                </a:solidFill>
                <a:latin typeface="Raleway Semi-Bold"/>
                <a:ea typeface="Raleway Semi-Bold"/>
                <a:cs typeface="Raleway Semi-Bold"/>
                <a:sym typeface="Raleway Semi-Bold"/>
              </a:rPr>
              <a:t>Pickup difficulties</a:t>
            </a:r>
          </a:p>
          <a:p>
            <a:pPr algn="just">
              <a:lnSpc>
                <a:spcPts val="2976"/>
              </a:lnSpc>
              <a:spcBef>
                <a:spcPct val="0"/>
              </a:spcBef>
            </a:pPr>
            <a:endParaRPr lang="en-US" sz="2126" b="1">
              <a:solidFill>
                <a:srgbClr val="00694C"/>
              </a:solidFill>
              <a:latin typeface="Raleway Semi-Bold"/>
              <a:ea typeface="Raleway Semi-Bold"/>
              <a:cs typeface="Raleway Semi-Bold"/>
              <a:sym typeface="Raleway Semi-Bold"/>
            </a:endParaRPr>
          </a:p>
        </p:txBody>
      </p:sp>
      <p:sp>
        <p:nvSpPr>
          <p:cNvPr id="12" name="TextBox 12"/>
          <p:cNvSpPr txBox="1"/>
          <p:nvPr/>
        </p:nvSpPr>
        <p:spPr>
          <a:xfrm>
            <a:off x="9955196" y="5471860"/>
            <a:ext cx="4837561" cy="2602307"/>
          </a:xfrm>
          <a:prstGeom prst="rect">
            <a:avLst/>
          </a:prstGeom>
        </p:spPr>
        <p:txBody>
          <a:bodyPr lIns="0" tIns="0" rIns="0" bIns="0" rtlCol="0" anchor="t">
            <a:spAutoFit/>
          </a:bodyPr>
          <a:lstStyle/>
          <a:p>
            <a:pPr marL="459077" lvl="1" indent="-229539" algn="just">
              <a:lnSpc>
                <a:spcPts val="2976"/>
              </a:lnSpc>
              <a:buFont typeface="Arial"/>
              <a:buChar char="•"/>
            </a:pPr>
            <a:r>
              <a:rPr lang="en-US" sz="2126" b="1">
                <a:solidFill>
                  <a:srgbClr val="00694C"/>
                </a:solidFill>
                <a:latin typeface="Raleway Semi-Bold"/>
                <a:ea typeface="Raleway Semi-Bold"/>
                <a:cs typeface="Raleway Semi-Bold"/>
                <a:sym typeface="Raleway Semi-Bold"/>
              </a:rPr>
              <a:t>Sedan and premium rides have the lowest cancellations, reflecting:</a:t>
            </a:r>
          </a:p>
          <a:p>
            <a:pPr marL="918155" lvl="2" indent="-306052" algn="just">
              <a:lnSpc>
                <a:spcPts val="2976"/>
              </a:lnSpc>
              <a:buFont typeface="Arial"/>
              <a:buChar char="⚬"/>
            </a:pPr>
            <a:r>
              <a:rPr lang="en-US" sz="2126" b="1">
                <a:solidFill>
                  <a:srgbClr val="00694C"/>
                </a:solidFill>
                <a:latin typeface="Raleway Semi-Bold"/>
                <a:ea typeface="Raleway Semi-Bold"/>
                <a:cs typeface="Raleway Semi-Bold"/>
                <a:sym typeface="Raleway Semi-Bold"/>
              </a:rPr>
              <a:t>Higher reliability</a:t>
            </a:r>
          </a:p>
          <a:p>
            <a:pPr marL="918155" lvl="2" indent="-306052" algn="just">
              <a:lnSpc>
                <a:spcPts val="2976"/>
              </a:lnSpc>
              <a:buFont typeface="Arial"/>
              <a:buChar char="⚬"/>
            </a:pPr>
            <a:r>
              <a:rPr lang="en-US" sz="2126" b="1">
                <a:solidFill>
                  <a:srgbClr val="00694C"/>
                </a:solidFill>
                <a:latin typeface="Raleway Semi-Bold"/>
                <a:ea typeface="Raleway Semi-Bold"/>
                <a:cs typeface="Raleway Semi-Bold"/>
                <a:sym typeface="Raleway Semi-Bold"/>
              </a:rPr>
              <a:t>Better ride comfort</a:t>
            </a:r>
          </a:p>
          <a:p>
            <a:pPr marL="918155" lvl="2" indent="-306052" algn="just">
              <a:lnSpc>
                <a:spcPts val="2976"/>
              </a:lnSpc>
              <a:buFont typeface="Arial"/>
              <a:buChar char="⚬"/>
            </a:pPr>
            <a:r>
              <a:rPr lang="en-US" sz="2126" b="1">
                <a:solidFill>
                  <a:srgbClr val="00694C"/>
                </a:solidFill>
                <a:latin typeface="Raleway Semi-Bold"/>
                <a:ea typeface="Raleway Semi-Bold"/>
                <a:cs typeface="Raleway Semi-Bold"/>
                <a:sym typeface="Raleway Semi-Bold"/>
              </a:rPr>
              <a:t>Strong customer preference</a:t>
            </a:r>
          </a:p>
          <a:p>
            <a:pPr algn="just">
              <a:lnSpc>
                <a:spcPts val="2976"/>
              </a:lnSpc>
              <a:spcBef>
                <a:spcPct val="0"/>
              </a:spcBef>
            </a:pPr>
            <a:endParaRPr lang="en-US" sz="2126" b="1">
              <a:solidFill>
                <a:srgbClr val="00694C"/>
              </a:solidFill>
              <a:latin typeface="Raleway Semi-Bold"/>
              <a:ea typeface="Raleway Semi-Bold"/>
              <a:cs typeface="Raleway Semi-Bold"/>
              <a:sym typeface="Raleway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EC46A"/>
        </a:solidFill>
        <a:effectLst/>
      </p:bgPr>
    </p:bg>
    <p:spTree>
      <p:nvGrpSpPr>
        <p:cNvPr id="1" name=""/>
        <p:cNvGrpSpPr/>
        <p:nvPr/>
      </p:nvGrpSpPr>
      <p:grpSpPr>
        <a:xfrm>
          <a:off x="0" y="0"/>
          <a:ext cx="0" cy="0"/>
          <a:chOff x="0" y="0"/>
          <a:chExt cx="0" cy="0"/>
        </a:xfrm>
      </p:grpSpPr>
      <p:sp>
        <p:nvSpPr>
          <p:cNvPr id="2" name="Freeform 2"/>
          <p:cNvSpPr/>
          <p:nvPr/>
        </p:nvSpPr>
        <p:spPr>
          <a:xfrm>
            <a:off x="8854208" y="2718012"/>
            <a:ext cx="7578609" cy="4083620"/>
          </a:xfrm>
          <a:custGeom>
            <a:avLst/>
            <a:gdLst/>
            <a:ahLst/>
            <a:cxnLst/>
            <a:rect l="l" t="t" r="r" b="b"/>
            <a:pathLst>
              <a:path w="7578609" h="4083620">
                <a:moveTo>
                  <a:pt x="0" y="0"/>
                </a:moveTo>
                <a:lnTo>
                  <a:pt x="7578609" y="0"/>
                </a:lnTo>
                <a:lnTo>
                  <a:pt x="7578609" y="4083620"/>
                </a:lnTo>
                <a:lnTo>
                  <a:pt x="0" y="4083620"/>
                </a:lnTo>
                <a:lnTo>
                  <a:pt x="0" y="0"/>
                </a:lnTo>
                <a:close/>
              </a:path>
            </a:pathLst>
          </a:custGeom>
          <a:blipFill>
            <a:blip r:embed="rId2"/>
            <a:stretch>
              <a:fillRect/>
            </a:stretch>
          </a:blipFill>
        </p:spPr>
      </p:sp>
      <p:sp>
        <p:nvSpPr>
          <p:cNvPr id="3" name="TextBox 3"/>
          <p:cNvSpPr txBox="1"/>
          <p:nvPr/>
        </p:nvSpPr>
        <p:spPr>
          <a:xfrm>
            <a:off x="1219200" y="2646729"/>
            <a:ext cx="7924800" cy="2392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Project Overview</a:t>
            </a:r>
          </a:p>
        </p:txBody>
      </p:sp>
      <p:sp>
        <p:nvSpPr>
          <p:cNvPr id="4" name="TextBox 4"/>
          <p:cNvSpPr txBox="1"/>
          <p:nvPr/>
        </p:nvSpPr>
        <p:spPr>
          <a:xfrm>
            <a:off x="1219200" y="5762577"/>
            <a:ext cx="7635008" cy="772795"/>
          </a:xfrm>
          <a:prstGeom prst="rect">
            <a:avLst/>
          </a:prstGeom>
        </p:spPr>
        <p:txBody>
          <a:bodyPr lIns="0" tIns="0" rIns="0" bIns="0" rtlCol="0" anchor="t">
            <a:spAutoFit/>
          </a:bodyPr>
          <a:lstStyle/>
          <a:p>
            <a:pPr algn="l">
              <a:lnSpc>
                <a:spcPts val="3080"/>
              </a:lnSpc>
            </a:pPr>
            <a:r>
              <a:rPr lang="en-US" sz="2200" b="1">
                <a:solidFill>
                  <a:srgbClr val="00694C"/>
                </a:solidFill>
                <a:latin typeface="Raleway Semi-Bold"/>
                <a:ea typeface="Raleway Semi-Bold"/>
                <a:cs typeface="Raleway Semi-Bold"/>
                <a:sym typeface="Raleway Semi-Bold"/>
              </a:rPr>
              <a:t>Data analysis performed using Power BI, &amp; Excel.</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3318827"/>
            <a:ext cx="8752518" cy="1000126"/>
          </a:xfrm>
          <a:prstGeom prst="rect">
            <a:avLst/>
          </a:prstGeom>
        </p:spPr>
        <p:txBody>
          <a:bodyPr lIns="0" tIns="0" rIns="0" bIns="0" rtlCol="0" anchor="t">
            <a:spAutoFit/>
          </a:bodyPr>
          <a:lstStyle/>
          <a:p>
            <a:pPr marL="0" lvl="1" indent="0" algn="l">
              <a:lnSpc>
                <a:spcPts val="7200"/>
              </a:lnSpc>
            </a:pPr>
            <a:r>
              <a:rPr lang="en-US" sz="8000" b="1" spc="-368">
                <a:solidFill>
                  <a:srgbClr val="00694C"/>
                </a:solidFill>
                <a:latin typeface="Raleway Medium"/>
                <a:ea typeface="Raleway Medium"/>
                <a:cs typeface="Raleway Medium"/>
                <a:sym typeface="Raleway Medium"/>
              </a:rPr>
              <a:t>Conclusion</a:t>
            </a:r>
          </a:p>
        </p:txBody>
      </p:sp>
      <p:sp>
        <p:nvSpPr>
          <p:cNvPr id="3" name="TextBox 3"/>
          <p:cNvSpPr txBox="1"/>
          <p:nvPr/>
        </p:nvSpPr>
        <p:spPr>
          <a:xfrm>
            <a:off x="1219200" y="5376228"/>
            <a:ext cx="7635008" cy="272542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healthy operational performance with strong booking volumes, satisfied customers in premium segments, and significant digital payment adoption</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r>
              <a:rPr lang="en-US" sz="2200" b="1">
                <a:solidFill>
                  <a:srgbClr val="00694C"/>
                </a:solidFill>
                <a:latin typeface="Raleway Semi-Bold"/>
                <a:ea typeface="Raleway Semi-Bold"/>
                <a:cs typeface="Raleway Semi-Bold"/>
                <a:sym typeface="Raleway Semi-Bold"/>
              </a:rPr>
              <a:t>However, location outreach and payment diversification can further enhance Ola’s overall service efficiency and user experience.</a:t>
            </a:r>
          </a:p>
        </p:txBody>
      </p:sp>
      <p:pic>
        <p:nvPicPr>
          <p:cNvPr id="4" name="Picture 4"/>
          <p:cNvPicPr>
            <a:picLocks noChangeAspect="1"/>
          </p:cNvPicPr>
          <p:nvPr/>
        </p:nvPicPr>
        <p:blipFill>
          <a:blip r:embed="rId2"/>
          <a:stretch>
            <a:fillRect/>
          </a:stretch>
        </p:blipFill>
        <p:spPr>
          <a:xfrm>
            <a:off x="9775475" y="1314608"/>
            <a:ext cx="7657784" cy="76577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EC46A"/>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a:solidFill>
                  <a:srgbClr val="00694C"/>
                </a:solidFill>
                <a:latin typeface="Raleway Medium"/>
                <a:ea typeface="Raleway Medium"/>
                <a:cs typeface="Raleway Medium"/>
                <a:sym typeface="Raleway Medium"/>
              </a:rPr>
              <a:t>Thank you very much!</a:t>
            </a:r>
          </a:p>
        </p:txBody>
      </p:sp>
      <p:sp>
        <p:nvSpPr>
          <p:cNvPr id="4" name="TextBox 4"/>
          <p:cNvSpPr txBox="1"/>
          <p:nvPr/>
        </p:nvSpPr>
        <p:spPr>
          <a:xfrm>
            <a:off x="1219200" y="1104900"/>
            <a:ext cx="9179504" cy="381003"/>
          </a:xfrm>
          <a:prstGeom prst="rect">
            <a:avLst/>
          </a:prstGeom>
        </p:spPr>
        <p:txBody>
          <a:bodyPr lIns="0" tIns="0" rIns="0" bIns="0" rtlCol="0" anchor="t">
            <a:spAutoFit/>
          </a:bodyPr>
          <a:lstStyle/>
          <a:p>
            <a:pPr marL="0" lvl="1" indent="0" algn="l">
              <a:lnSpc>
                <a:spcPts val="2700"/>
              </a:lnSpc>
            </a:pPr>
            <a:r>
              <a:rPr lang="en-US" sz="3000" b="1" spc="-138">
                <a:solidFill>
                  <a:srgbClr val="00694C"/>
                </a:solidFill>
                <a:latin typeface="Raleway Medium"/>
                <a:ea typeface="Raleway Medium"/>
                <a:cs typeface="Raleway Medium"/>
                <a:sym typeface="Raleway Medium"/>
              </a:rPr>
              <a:t>Presented by Shreeji Jansari</a:t>
            </a:r>
          </a:p>
        </p:txBody>
      </p:sp>
      <p:sp>
        <p:nvSpPr>
          <p:cNvPr id="5" name="Freeform 5"/>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Words>
  <Application>Microsoft Office PowerPoint</Application>
  <PresentationFormat>Custom</PresentationFormat>
  <Paragraphs>37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Arial</vt:lpstr>
      <vt:lpstr>Raleway Medium</vt:lpstr>
      <vt:lpstr>Raleway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dc:creator>Nidhi jansari</dc:creator>
  <cp:lastModifiedBy>Nidhi jansari</cp:lastModifiedBy>
  <cp:revision>1</cp:revision>
  <dcterms:created xsi:type="dcterms:W3CDTF">2006-08-16T00:00:00Z</dcterms:created>
  <dcterms:modified xsi:type="dcterms:W3CDTF">2025-11-27T17:32:08Z</dcterms:modified>
  <dc:identifier>DAG56VwOnyA</dc:identifier>
</cp:coreProperties>
</file>